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331" r:id="rId2"/>
    <p:sldId id="357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41" r:id="rId18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0"/>
      <p:bold r:id="rId21"/>
    </p:embeddedFont>
    <p:embeddedFont>
      <p:font typeface="Microsoft Sans Serif" panose="020B0604020202020204" pitchFamily="34" charset="0"/>
      <p:regular r:id="rId22"/>
    </p:embeddedFont>
    <p:embeddedFont>
      <p:font typeface="Tinos" panose="02020500000000000000" charset="0"/>
      <p:regular r:id="rId23"/>
      <p:bold r:id="rId24"/>
      <p:italic r:id="rId25"/>
      <p:boldItalic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8A8"/>
    <a:srgbClr val="DFDFD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1E9A13-7CCB-4F98-B95F-9166537CBB3C}">
  <a:tblStyle styleId="{6A1E9A13-7CCB-4F98-B95F-9166537CBB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87890" autoAdjust="0"/>
  </p:normalViewPr>
  <p:slideViewPr>
    <p:cSldViewPr snapToGrid="0">
      <p:cViewPr varScale="1">
        <p:scale>
          <a:sx n="128" d="100"/>
          <a:sy n="128" d="100"/>
        </p:scale>
        <p:origin x="10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723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/>
              <a:t>Life has no way to go. Every step counts.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611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73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98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45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0790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65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430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148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71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97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02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68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64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835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6977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126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564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614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>
                <a:latin typeface="+mn-lt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" name="投影片編號版面配置區 1">
            <a:extLst>
              <a:ext uri="{FF2B5EF4-FFF2-40B4-BE49-F238E27FC236}">
                <a16:creationId xmlns:a16="http://schemas.microsoft.com/office/drawing/2014/main" id="{92FF3520-C663-4079-9C80-0E72533E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55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b="1" i="1">
                <a:latin typeface="+mn-lt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defRPr b="1" i="1"/>
            </a:lvl2pPr>
            <a:lvl3pPr lvl="2" rtl="0">
              <a:spcBef>
                <a:spcPts val="0"/>
              </a:spcBef>
              <a:defRPr b="1" i="1"/>
            </a:lvl3pPr>
            <a:lvl4pPr lvl="3" rtl="0">
              <a:spcBef>
                <a:spcPts val="0"/>
              </a:spcBef>
              <a:defRPr b="1" i="1"/>
            </a:lvl4pPr>
            <a:lvl5pPr lvl="4" rtl="0">
              <a:spcBef>
                <a:spcPts val="0"/>
              </a:spcBef>
              <a:defRPr b="1" i="1"/>
            </a:lvl5pPr>
            <a:lvl6pPr lvl="5" rtl="0">
              <a:spcBef>
                <a:spcPts val="0"/>
              </a:spcBef>
              <a:defRPr b="1" i="1"/>
            </a:lvl6pPr>
            <a:lvl7pPr lvl="6" rtl="0">
              <a:spcBef>
                <a:spcPts val="0"/>
              </a:spcBef>
              <a:defRPr b="1" i="1"/>
            </a:lvl7pPr>
            <a:lvl8pPr lvl="7" rtl="0">
              <a:spcBef>
                <a:spcPts val="0"/>
              </a:spcBef>
              <a:defRPr b="1" i="1"/>
            </a:lvl8pPr>
            <a:lvl9pPr lvl="8">
              <a:spcBef>
                <a:spcPts val="0"/>
              </a:spcBef>
              <a:defRPr b="1" i="1"/>
            </a:lvl9pPr>
          </a:lstStyle>
          <a:p>
            <a:endParaRPr/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C3BF935B-6B0A-4F70-83C0-D74114D9E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34420" y="480592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897D3FA3-A4DE-4FE4-8D08-4777B3FE077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18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11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0.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43608" y="203883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679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lvl1pPr>
              <a:defRPr lang="zh-TW" altLang="en-US" sz="2400" smtClean="0">
                <a:solidFill>
                  <a:schemeClr val="bg1"/>
                </a:solidFill>
              </a:defRPr>
            </a:lvl1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1.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43608" y="203883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139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06500" y="144589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2.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9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710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3.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4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647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4.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350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5.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117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62517" y="167025"/>
            <a:ext cx="509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zh-CN" altLang="en-US" sz="2000" b="0">
                <a:solidFill>
                  <a:schemeClr val="bg1">
                    <a:alpha val="70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323528" y="175451"/>
            <a:ext cx="526940" cy="456974"/>
          </a:xfrm>
          <a:custGeom>
            <a:avLst/>
            <a:gdLst>
              <a:gd name="T0" fmla="*/ 102 w 102"/>
              <a:gd name="T1" fmla="*/ 37 h 89"/>
              <a:gd name="T2" fmla="*/ 52 w 102"/>
              <a:gd name="T3" fmla="*/ 0 h 89"/>
              <a:gd name="T4" fmla="*/ 0 w 102"/>
              <a:gd name="T5" fmla="*/ 38 h 89"/>
              <a:gd name="T6" fmla="*/ 53 w 102"/>
              <a:gd name="T7" fmla="*/ 86 h 89"/>
              <a:gd name="T8" fmla="*/ 36 w 102"/>
              <a:gd name="T9" fmla="*/ 72 h 89"/>
              <a:gd name="T10" fmla="*/ 52 w 102"/>
              <a:gd name="T11" fmla="*/ 74 h 89"/>
              <a:gd name="T12" fmla="*/ 102 w 102"/>
              <a:gd name="T13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" h="89">
                <a:moveTo>
                  <a:pt x="102" y="37"/>
                </a:moveTo>
                <a:cubicBezTo>
                  <a:pt x="102" y="17"/>
                  <a:pt x="79" y="0"/>
                  <a:pt x="52" y="0"/>
                </a:cubicBezTo>
                <a:cubicBezTo>
                  <a:pt x="24" y="0"/>
                  <a:pt x="0" y="16"/>
                  <a:pt x="0" y="38"/>
                </a:cubicBezTo>
                <a:cubicBezTo>
                  <a:pt x="0" y="65"/>
                  <a:pt x="30" y="89"/>
                  <a:pt x="53" y="86"/>
                </a:cubicBezTo>
                <a:cubicBezTo>
                  <a:pt x="45" y="83"/>
                  <a:pt x="39" y="78"/>
                  <a:pt x="36" y="72"/>
                </a:cubicBezTo>
                <a:cubicBezTo>
                  <a:pt x="41" y="73"/>
                  <a:pt x="46" y="74"/>
                  <a:pt x="52" y="74"/>
                </a:cubicBezTo>
                <a:cubicBezTo>
                  <a:pt x="79" y="74"/>
                  <a:pt x="102" y="57"/>
                  <a:pt x="102" y="37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6"/>
          <p:cNvSpPr txBox="1"/>
          <p:nvPr userDrawn="1"/>
        </p:nvSpPr>
        <p:spPr>
          <a:xfrm>
            <a:off x="404095" y="14458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solidFill>
                  <a:srgbClr val="163A23">
                    <a:alpha val="70000"/>
                  </a:srgbClr>
                </a:solidFill>
              </a:rPr>
              <a:t>6.</a:t>
            </a:r>
            <a:endParaRPr lang="zh-CN" altLang="en-US" sz="2000" dirty="0">
              <a:solidFill>
                <a:srgbClr val="163A23">
                  <a:alpha val="70000"/>
                </a:srgbClr>
              </a:solidFill>
            </a:endParaRPr>
          </a:p>
        </p:txBody>
      </p:sp>
      <p:sp>
        <p:nvSpPr>
          <p:cNvPr id="12" name="投影片編號版面配置區 7"/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374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8"/>
          <p:cNvSpPr/>
          <p:nvPr userDrawn="1"/>
        </p:nvSpPr>
        <p:spPr>
          <a:xfrm>
            <a:off x="0" y="0"/>
            <a:ext cx="8928992" cy="723900"/>
          </a:xfrm>
          <a:custGeom>
            <a:avLst/>
            <a:gdLst>
              <a:gd name="connsiteX0" fmla="*/ 0 w 11301997"/>
              <a:gd name="connsiteY0" fmla="*/ 0 h 723900"/>
              <a:gd name="connsiteX1" fmla="*/ 11146257 w 11301997"/>
              <a:gd name="connsiteY1" fmla="*/ 0 h 723900"/>
              <a:gd name="connsiteX2" fmla="*/ 11301997 w 11301997"/>
              <a:gd name="connsiteY2" fmla="*/ 723900 h 723900"/>
              <a:gd name="connsiteX3" fmla="*/ 0 w 11301997"/>
              <a:gd name="connsiteY3" fmla="*/ 723900 h 723900"/>
              <a:gd name="connsiteX4" fmla="*/ 0 w 11301997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1997" h="723900">
                <a:moveTo>
                  <a:pt x="0" y="0"/>
                </a:moveTo>
                <a:lnTo>
                  <a:pt x="11146257" y="0"/>
                </a:lnTo>
                <a:lnTo>
                  <a:pt x="11301997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5" name="任意多边形 7"/>
          <p:cNvSpPr/>
          <p:nvPr userDrawn="1"/>
        </p:nvSpPr>
        <p:spPr>
          <a:xfrm>
            <a:off x="8098257" y="0"/>
            <a:ext cx="1045743" cy="723900"/>
          </a:xfrm>
          <a:custGeom>
            <a:avLst/>
            <a:gdLst>
              <a:gd name="connsiteX0" fmla="*/ 0 w 1045743"/>
              <a:gd name="connsiteY0" fmla="*/ 0 h 723900"/>
              <a:gd name="connsiteX1" fmla="*/ 1045743 w 1045743"/>
              <a:gd name="connsiteY1" fmla="*/ 0 h 723900"/>
              <a:gd name="connsiteX2" fmla="*/ 1045743 w 1045743"/>
              <a:gd name="connsiteY2" fmla="*/ 723900 h 723900"/>
              <a:gd name="connsiteX3" fmla="*/ 155740 w 1045743"/>
              <a:gd name="connsiteY3" fmla="*/ 723900 h 723900"/>
              <a:gd name="connsiteX4" fmla="*/ 0 w 1045743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743" h="723900">
                <a:moveTo>
                  <a:pt x="0" y="0"/>
                </a:moveTo>
                <a:lnTo>
                  <a:pt x="1045743" y="0"/>
                </a:lnTo>
                <a:lnTo>
                  <a:pt x="1045743" y="723900"/>
                </a:lnTo>
                <a:lnTo>
                  <a:pt x="15574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投影片編號版面配置區 7">
            <a:extLst>
              <a:ext uri="{FF2B5EF4-FFF2-40B4-BE49-F238E27FC236}">
                <a16:creationId xmlns:a16="http://schemas.microsoft.com/office/drawing/2014/main" id="{B79DF03C-9258-4F3D-A199-3599B6ACCA3F}"/>
              </a:ext>
            </a:extLst>
          </p:cNvPr>
          <p:cNvSpPr txBox="1">
            <a:spLocks/>
          </p:cNvSpPr>
          <p:nvPr userDrawn="1"/>
        </p:nvSpPr>
        <p:spPr>
          <a:xfrm>
            <a:off x="8397218" y="123478"/>
            <a:ext cx="720080" cy="5040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lang="zh-TW" altLang="en-US" sz="2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F6F0A4-21D7-44FB-9CEE-5507E5E70804}" type="slidenum">
              <a:rPr lang="en-US" altLang="zh-TW" b="1" smtClean="0"/>
              <a:pPr/>
              <a:t>‹#›</a:t>
            </a:fld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86912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hromedriver.chromium.org/download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qlitebrowser.org/d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rive.google.com/file/d/1MclL1T67uvW2Yu0bLKBA388PWyLbbx0E/view?usp=sha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641710" y="1035900"/>
            <a:ext cx="5849347" cy="164296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4400" b="1" dirty="0">
                <a:ea typeface="Microsoft Sans Serif" panose="020B0604020202020204" pitchFamily="34" charset="0"/>
              </a:rPr>
              <a:t>Preparation for 12/15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1701069" y="2724459"/>
            <a:ext cx="5221107" cy="167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Lecturer: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Willy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  <a:cs typeface="Microsoft Sans Serif" panose="020B0604020202020204" pitchFamily="34" charset="0"/>
                <a:sym typeface="Tino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Fang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  <a:cs typeface="Microsoft Sans Serif" panose="020B0604020202020204" pitchFamily="34" charset="0"/>
                <a:sym typeface="Tinos"/>
              </a:rPr>
              <a:t>方聖瑋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微軟正黑體" panose="020B0604030504040204" pitchFamily="34" charset="-120"/>
              <a:cs typeface="Microsoft Sans Serif" panose="020B0604020202020204" pitchFamily="34" charset="0"/>
              <a:sym typeface="Tino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Student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ID: 108423020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School: NCU MIS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  <a:sym typeface="Tinos"/>
              </a:rPr>
              <a:t>Email: w70024@gmail.com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 typeface="Arial"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  <a:sym typeface="Tinos"/>
            </a:endParaRPr>
          </a:p>
        </p:txBody>
      </p:sp>
      <p:sp>
        <p:nvSpPr>
          <p:cNvPr id="5" name="Shape 361"/>
          <p:cNvSpPr/>
          <p:nvPr/>
        </p:nvSpPr>
        <p:spPr>
          <a:xfrm>
            <a:off x="6333523" y="1046098"/>
            <a:ext cx="804677" cy="792554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Shape 363"/>
          <p:cNvSpPr/>
          <p:nvPr/>
        </p:nvSpPr>
        <p:spPr>
          <a:xfrm>
            <a:off x="6735861" y="1367883"/>
            <a:ext cx="766429" cy="46864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3" descr="C:\Users\ABC\Desktop\GR-010 (2).png">
            <a:extLst>
              <a:ext uri="{FF2B5EF4-FFF2-40B4-BE49-F238E27FC236}">
                <a16:creationId xmlns:a16="http://schemas.microsoft.com/office/drawing/2014/main" id="{B2BE2D1A-99F6-41B7-9E89-8C68CBEF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76" y="2272394"/>
            <a:ext cx="939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BC\Desktop\GR-010 (2).png">
            <a:extLst>
              <a:ext uri="{FF2B5EF4-FFF2-40B4-BE49-F238E27FC236}">
                <a16:creationId xmlns:a16="http://schemas.microsoft.com/office/drawing/2014/main" id="{0CBB2D1D-42FE-4A37-A274-F1DD5FB9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84" y="2420087"/>
            <a:ext cx="5544616" cy="34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CC1A8A1-0E26-4C1F-9BDA-C892037CDCCD}"/>
              </a:ext>
            </a:extLst>
          </p:cNvPr>
          <p:cNvSpPr>
            <a:spLocks noEditPoints="1"/>
          </p:cNvSpPr>
          <p:nvPr/>
        </p:nvSpPr>
        <p:spPr bwMode="auto">
          <a:xfrm>
            <a:off x="6643738" y="3592605"/>
            <a:ext cx="232031" cy="278696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63C1BF33-CFEE-4CA6-96DF-1F5622B4CCAF}"/>
              </a:ext>
            </a:extLst>
          </p:cNvPr>
          <p:cNvSpPr>
            <a:spLocks noEditPoints="1"/>
          </p:cNvSpPr>
          <p:nvPr/>
        </p:nvSpPr>
        <p:spPr bwMode="auto">
          <a:xfrm rot="584553">
            <a:off x="7405845" y="3555153"/>
            <a:ext cx="246816" cy="296455"/>
          </a:xfrm>
          <a:custGeom>
            <a:avLst/>
            <a:gdLst>
              <a:gd name="T0" fmla="*/ 19 w 76"/>
              <a:gd name="T1" fmla="*/ 55 h 91"/>
              <a:gd name="T2" fmla="*/ 2 w 76"/>
              <a:gd name="T3" fmla="*/ 47 h 91"/>
              <a:gd name="T4" fmla="*/ 0 w 76"/>
              <a:gd name="T5" fmla="*/ 46 h 91"/>
              <a:gd name="T6" fmla="*/ 19 w 76"/>
              <a:gd name="T7" fmla="*/ 37 h 91"/>
              <a:gd name="T8" fmla="*/ 51 w 76"/>
              <a:gd name="T9" fmla="*/ 0 h 91"/>
              <a:gd name="T10" fmla="*/ 54 w 76"/>
              <a:gd name="T11" fmla="*/ 0 h 91"/>
              <a:gd name="T12" fmla="*/ 41 w 76"/>
              <a:gd name="T13" fmla="*/ 32 h 91"/>
              <a:gd name="T14" fmla="*/ 42 w 76"/>
              <a:gd name="T15" fmla="*/ 34 h 91"/>
              <a:gd name="T16" fmla="*/ 74 w 76"/>
              <a:gd name="T17" fmla="*/ 30 h 91"/>
              <a:gd name="T18" fmla="*/ 75 w 76"/>
              <a:gd name="T19" fmla="*/ 30 h 91"/>
              <a:gd name="T20" fmla="*/ 76 w 76"/>
              <a:gd name="T21" fmla="*/ 30 h 91"/>
              <a:gd name="T22" fmla="*/ 74 w 76"/>
              <a:gd name="T23" fmla="*/ 46 h 91"/>
              <a:gd name="T24" fmla="*/ 76 w 76"/>
              <a:gd name="T25" fmla="*/ 60 h 91"/>
              <a:gd name="T26" fmla="*/ 75 w 76"/>
              <a:gd name="T27" fmla="*/ 60 h 91"/>
              <a:gd name="T28" fmla="*/ 76 w 76"/>
              <a:gd name="T29" fmla="*/ 61 h 91"/>
              <a:gd name="T30" fmla="*/ 74 w 76"/>
              <a:gd name="T31" fmla="*/ 61 h 91"/>
              <a:gd name="T32" fmla="*/ 41 w 76"/>
              <a:gd name="T33" fmla="*/ 57 h 91"/>
              <a:gd name="T34" fmla="*/ 41 w 76"/>
              <a:gd name="T35" fmla="*/ 59 h 91"/>
              <a:gd name="T36" fmla="*/ 53 w 76"/>
              <a:gd name="T37" fmla="*/ 89 h 91"/>
              <a:gd name="T38" fmla="*/ 54 w 76"/>
              <a:gd name="T39" fmla="*/ 91 h 91"/>
              <a:gd name="T40" fmla="*/ 20 w 76"/>
              <a:gd name="T41" fmla="*/ 53 h 91"/>
              <a:gd name="T42" fmla="*/ 21 w 76"/>
              <a:gd name="T43" fmla="*/ 54 h 91"/>
              <a:gd name="T44" fmla="*/ 50 w 76"/>
              <a:gd name="T45" fmla="*/ 88 h 91"/>
              <a:gd name="T46" fmla="*/ 39 w 76"/>
              <a:gd name="T47" fmla="*/ 59 h 91"/>
              <a:gd name="T48" fmla="*/ 39 w 76"/>
              <a:gd name="T49" fmla="*/ 56 h 91"/>
              <a:gd name="T50" fmla="*/ 40 w 76"/>
              <a:gd name="T51" fmla="*/ 55 h 91"/>
              <a:gd name="T52" fmla="*/ 73 w 76"/>
              <a:gd name="T53" fmla="*/ 59 h 91"/>
              <a:gd name="T54" fmla="*/ 71 w 76"/>
              <a:gd name="T55" fmla="*/ 46 h 91"/>
              <a:gd name="T56" fmla="*/ 73 w 76"/>
              <a:gd name="T57" fmla="*/ 33 h 91"/>
              <a:gd name="T58" fmla="*/ 41 w 76"/>
              <a:gd name="T59" fmla="*/ 37 h 91"/>
              <a:gd name="T60" fmla="*/ 39 w 76"/>
              <a:gd name="T61" fmla="*/ 36 h 91"/>
              <a:gd name="T62" fmla="*/ 39 w 76"/>
              <a:gd name="T63" fmla="*/ 32 h 91"/>
              <a:gd name="T64" fmla="*/ 49 w 76"/>
              <a:gd name="T65" fmla="*/ 3 h 91"/>
              <a:gd name="T66" fmla="*/ 21 w 76"/>
              <a:gd name="T67" fmla="*/ 38 h 91"/>
              <a:gd name="T68" fmla="*/ 20 w 76"/>
              <a:gd name="T69" fmla="*/ 39 h 91"/>
              <a:gd name="T70" fmla="*/ 5 w 76"/>
              <a:gd name="T71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91">
                <a:moveTo>
                  <a:pt x="52" y="91"/>
                </a:moveTo>
                <a:cubicBezTo>
                  <a:pt x="37" y="90"/>
                  <a:pt x="22" y="72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2" y="53"/>
                  <a:pt x="6" y="50"/>
                  <a:pt x="2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2" y="45"/>
                  <a:pt x="2" y="45"/>
                  <a:pt x="2" y="45"/>
                </a:cubicBezTo>
                <a:cubicBezTo>
                  <a:pt x="6" y="41"/>
                  <a:pt x="12" y="39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2" y="20"/>
                  <a:pt x="36" y="1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2" y="2"/>
                  <a:pt x="52" y="2"/>
                  <a:pt x="52" y="2"/>
                </a:cubicBezTo>
                <a:cubicBezTo>
                  <a:pt x="49" y="8"/>
                  <a:pt x="41" y="22"/>
                  <a:pt x="41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9" y="33"/>
                  <a:pt x="68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2"/>
                  <a:pt x="76" y="32"/>
                  <a:pt x="76" y="32"/>
                </a:cubicBezTo>
                <a:cubicBezTo>
                  <a:pt x="74" y="36"/>
                  <a:pt x="74" y="41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6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1"/>
                  <a:pt x="76" y="61"/>
                  <a:pt x="76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68" y="61"/>
                  <a:pt x="49" y="58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8"/>
                  <a:pt x="41" y="58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69"/>
                  <a:pt x="50" y="83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4" y="91"/>
                  <a:pt x="54" y="91"/>
                  <a:pt x="54" y="91"/>
                </a:cubicBezTo>
                <a:cubicBezTo>
                  <a:pt x="52" y="91"/>
                  <a:pt x="52" y="91"/>
                  <a:pt x="52" y="91"/>
                </a:cubicBezTo>
                <a:close/>
                <a:moveTo>
                  <a:pt x="20" y="53"/>
                </a:moveTo>
                <a:cubicBezTo>
                  <a:pt x="21" y="53"/>
                  <a:pt x="21" y="53"/>
                  <a:pt x="21" y="53"/>
                </a:cubicBezTo>
                <a:cubicBezTo>
                  <a:pt x="21" y="54"/>
                  <a:pt x="21" y="54"/>
                  <a:pt x="21" y="54"/>
                </a:cubicBezTo>
                <a:cubicBezTo>
                  <a:pt x="24" y="69"/>
                  <a:pt x="37" y="85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6" y="81"/>
                  <a:pt x="39" y="6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8"/>
                  <a:pt x="39" y="57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5"/>
                  <a:pt x="40" y="55"/>
                  <a:pt x="40" y="55"/>
                </a:cubicBezTo>
                <a:cubicBezTo>
                  <a:pt x="46" y="56"/>
                  <a:pt x="66" y="59"/>
                  <a:pt x="73" y="59"/>
                </a:cubicBezTo>
                <a:cubicBezTo>
                  <a:pt x="73" y="59"/>
                  <a:pt x="73" y="59"/>
                  <a:pt x="73" y="59"/>
                </a:cubicBezTo>
                <a:cubicBezTo>
                  <a:pt x="72" y="55"/>
                  <a:pt x="71" y="50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1"/>
                  <a:pt x="72" y="37"/>
                  <a:pt x="73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66" y="33"/>
                  <a:pt x="47" y="36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22"/>
                  <a:pt x="45" y="10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36" y="5"/>
                  <a:pt x="23" y="23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9"/>
                  <a:pt x="21" y="39"/>
                  <a:pt x="21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4" y="41"/>
                  <a:pt x="9" y="43"/>
                  <a:pt x="5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9" y="49"/>
                  <a:pt x="14" y="51"/>
                  <a:pt x="20" y="53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698 -0.00432 L -3.33333E-6 -3.4567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0" y="2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81A29C-9E49-4084-8999-ECF05C5A6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019331" y="809175"/>
            <a:ext cx="7105338" cy="399675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3661489" y="1120568"/>
            <a:ext cx="3297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點選這個，開啟設定</a:t>
            </a:r>
          </a:p>
        </p:txBody>
      </p:sp>
    </p:spTree>
    <p:extLst>
      <p:ext uri="{BB962C8B-B14F-4D97-AF65-F5344CB8AC3E}">
        <p14:creationId xmlns:p14="http://schemas.microsoft.com/office/powerpoint/2010/main" val="208252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BAEE2BD-5AEC-46FE-B9E4-589B1D4D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384"/>
            <a:ext cx="4429593" cy="239585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51BD37D-E193-4004-A185-A2D150C22307}"/>
              </a:ext>
            </a:extLst>
          </p:cNvPr>
          <p:cNvSpPr txBox="1"/>
          <p:nvPr/>
        </p:nvSpPr>
        <p:spPr>
          <a:xfrm>
            <a:off x="1371599" y="294810"/>
            <a:ext cx="3297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這裡可以設定主題（</a:t>
            </a:r>
            <a:r>
              <a:rPr lang="en-US" altLang="zh-TW" b="1" dirty="0">
                <a:solidFill>
                  <a:srgbClr val="FF0000"/>
                </a:solidFill>
              </a:rPr>
              <a:t>Ex. </a:t>
            </a:r>
            <a:r>
              <a:rPr lang="zh-TW" altLang="en-US" b="1" dirty="0">
                <a:solidFill>
                  <a:srgbClr val="FF0000"/>
                </a:solidFill>
              </a:rPr>
              <a:t>亮暗底等等）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FE75B6-F93D-4F9E-80D8-C17C14DC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446" y="179805"/>
            <a:ext cx="4488248" cy="242757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6476036" y="502174"/>
            <a:ext cx="2615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可以設定語言（中文只有簡體）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r"/>
            <a:r>
              <a:rPr lang="zh-TW" altLang="en-US" b="1" dirty="0">
                <a:solidFill>
                  <a:srgbClr val="FF0000"/>
                </a:solidFill>
              </a:rPr>
              <a:t>設定完會要你</a:t>
            </a:r>
            <a:r>
              <a:rPr lang="en-US" altLang="zh-TW" b="1" dirty="0">
                <a:solidFill>
                  <a:srgbClr val="FF0000"/>
                </a:solidFill>
              </a:rPr>
              <a:t>Restart Spyder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B54864-641E-4521-975B-8B654DFC9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38269"/>
            <a:ext cx="4515456" cy="24422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3DDEF3-1CBB-4E72-A188-32307968C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435" y="2666687"/>
            <a:ext cx="4197353" cy="241387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13DBAF3-79B5-478A-B706-892252C08222}"/>
              </a:ext>
            </a:extLst>
          </p:cNvPr>
          <p:cNvSpPr txBox="1"/>
          <p:nvPr/>
        </p:nvSpPr>
        <p:spPr>
          <a:xfrm>
            <a:off x="3452733" y="4422905"/>
            <a:ext cx="1234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其他設定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自己參考唄</a:t>
            </a:r>
          </a:p>
        </p:txBody>
      </p:sp>
    </p:spTree>
    <p:extLst>
      <p:ext uri="{BB962C8B-B14F-4D97-AF65-F5344CB8AC3E}">
        <p14:creationId xmlns:p14="http://schemas.microsoft.com/office/powerpoint/2010/main" val="101240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973B835-87F3-49C4-9A3F-F48343C0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26"/>
          <a:stretch/>
        </p:blipFill>
        <p:spPr>
          <a:xfrm>
            <a:off x="1101777" y="119062"/>
            <a:ext cx="2338466" cy="49053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1101777" y="3560164"/>
            <a:ext cx="3297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可以自己在終端機</a:t>
            </a:r>
            <a:r>
              <a:rPr lang="en-US" altLang="zh-TW" b="1" dirty="0">
                <a:solidFill>
                  <a:srgbClr val="FF0000"/>
                </a:solidFill>
              </a:rPr>
              <a:t>print</a:t>
            </a:r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en-US" altLang="zh-TW" b="1" dirty="0">
                <a:solidFill>
                  <a:srgbClr val="FF0000"/>
                </a:solidFill>
              </a:rPr>
              <a:t>Enter</a:t>
            </a:r>
            <a:r>
              <a:rPr lang="zh-TW" altLang="en-US" b="1" dirty="0">
                <a:solidFill>
                  <a:srgbClr val="FF0000"/>
                </a:solidFill>
              </a:rPr>
              <a:t>測試看看！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00C33F-A8E5-4FEE-8C72-4A415DA544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786"/>
          <a:stretch/>
        </p:blipFill>
        <p:spPr>
          <a:xfrm>
            <a:off x="3717560" y="729614"/>
            <a:ext cx="5272411" cy="39847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FEBEE5E-172B-4A9A-A561-AD10542A0CA0}"/>
              </a:ext>
            </a:extLst>
          </p:cNvPr>
          <p:cNvSpPr txBox="1"/>
          <p:nvPr/>
        </p:nvSpPr>
        <p:spPr>
          <a:xfrm>
            <a:off x="5908624" y="2709518"/>
            <a:ext cx="2425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可以自己在編輯器</a:t>
            </a:r>
            <a:r>
              <a:rPr lang="en-US" altLang="zh-TW" b="1" dirty="0">
                <a:solidFill>
                  <a:srgbClr val="FF0000"/>
                </a:solidFill>
              </a:rPr>
              <a:t>print</a:t>
            </a:r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zh-TW" altLang="en-US" b="1" dirty="0">
                <a:solidFill>
                  <a:srgbClr val="FF0000"/>
                </a:solidFill>
              </a:rPr>
              <a:t>按</a:t>
            </a:r>
            <a:r>
              <a:rPr lang="en-US" altLang="zh-TW" b="1" dirty="0">
                <a:solidFill>
                  <a:srgbClr val="FF0000"/>
                </a:solidFill>
              </a:rPr>
              <a:t>Run</a:t>
            </a:r>
            <a:r>
              <a:rPr lang="zh-TW" altLang="en-US" b="1" dirty="0">
                <a:solidFill>
                  <a:srgbClr val="FF0000"/>
                </a:solidFill>
              </a:rPr>
              <a:t>測試看看！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DD1202-B6E7-4975-8C07-449133EE18E2}"/>
              </a:ext>
            </a:extLst>
          </p:cNvPr>
          <p:cNvSpPr txBox="1"/>
          <p:nvPr/>
        </p:nvSpPr>
        <p:spPr>
          <a:xfrm>
            <a:off x="4039609" y="1121446"/>
            <a:ext cx="884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>
                <a:solidFill>
                  <a:srgbClr val="FF0000"/>
                </a:solidFill>
              </a:rPr>
              <a:t>Run</a:t>
            </a:r>
            <a:r>
              <a:rPr lang="zh-TW" altLang="en-US" sz="1050" b="1" dirty="0">
                <a:solidFill>
                  <a:srgbClr val="FF0000"/>
                </a:solidFill>
              </a:rPr>
              <a:t>在這裡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E1D8225-82F4-4FA3-8233-725F04CC9612}"/>
              </a:ext>
            </a:extLst>
          </p:cNvPr>
          <p:cNvSpPr/>
          <p:nvPr/>
        </p:nvSpPr>
        <p:spPr>
          <a:xfrm>
            <a:off x="4482060" y="955251"/>
            <a:ext cx="149901" cy="181584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D4180A-A0B0-4D17-8CA5-49AA5F0FB687}"/>
              </a:ext>
            </a:extLst>
          </p:cNvPr>
          <p:cNvSpPr txBox="1"/>
          <p:nvPr/>
        </p:nvSpPr>
        <p:spPr>
          <a:xfrm>
            <a:off x="4671893" y="1021419"/>
            <a:ext cx="3205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 b="1" dirty="0">
                <a:solidFill>
                  <a:srgbClr val="FF0000"/>
                </a:solidFill>
              </a:rPr>
              <a:t>其他的上課時再說，你若很閒可以自己玩</a:t>
            </a:r>
          </a:p>
        </p:txBody>
      </p:sp>
    </p:spTree>
    <p:extLst>
      <p:ext uri="{BB962C8B-B14F-4D97-AF65-F5344CB8AC3E}">
        <p14:creationId xmlns:p14="http://schemas.microsoft.com/office/powerpoint/2010/main" val="6782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CF7A5E-8CFC-4878-8CEE-A777B0FB4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72"/>
          <a:stretch/>
        </p:blipFill>
        <p:spPr>
          <a:xfrm>
            <a:off x="196838" y="166179"/>
            <a:ext cx="2291529" cy="489218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2825646" y="2428405"/>
            <a:ext cx="5681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在終端機安裝套件（</a:t>
            </a:r>
            <a:r>
              <a:rPr lang="en-US" altLang="zh-TW" b="1" dirty="0">
                <a:solidFill>
                  <a:srgbClr val="FF0000"/>
                </a:solidFill>
              </a:rPr>
              <a:t>copy</a:t>
            </a:r>
            <a:r>
              <a:rPr lang="zh-TW" altLang="en-US" b="1" dirty="0">
                <a:solidFill>
                  <a:srgbClr val="FF0000"/>
                </a:solidFill>
              </a:rPr>
              <a:t>下面這串，</a:t>
            </a:r>
            <a:r>
              <a:rPr lang="en-US" altLang="zh-TW" b="1" dirty="0">
                <a:solidFill>
                  <a:srgbClr val="FF0000"/>
                </a:solidFill>
              </a:rPr>
              <a:t>paste</a:t>
            </a:r>
            <a:r>
              <a:rPr lang="zh-TW" altLang="en-US" b="1" dirty="0">
                <a:solidFill>
                  <a:srgbClr val="FF0000"/>
                </a:solidFill>
              </a:rPr>
              <a:t>上去並按</a:t>
            </a:r>
            <a:r>
              <a:rPr lang="en-US" altLang="zh-TW" b="1" dirty="0">
                <a:solidFill>
                  <a:srgbClr val="FF0000"/>
                </a:solidFill>
              </a:rPr>
              <a:t>Enter</a:t>
            </a:r>
            <a:r>
              <a:rPr lang="zh-TW" altLang="en-US" b="1" dirty="0">
                <a:solidFill>
                  <a:srgbClr val="FF0000"/>
                </a:solidFill>
              </a:rPr>
              <a:t>）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pip install bs4 selenium </a:t>
            </a:r>
            <a:r>
              <a:rPr lang="en-US" altLang="zh-TW" b="1" dirty="0" err="1">
                <a:solidFill>
                  <a:srgbClr val="FF0000"/>
                </a:solidFill>
              </a:rPr>
              <a:t>openpyxl</a:t>
            </a:r>
            <a:r>
              <a:rPr lang="en-US" altLang="zh-TW" b="1" dirty="0">
                <a:solidFill>
                  <a:srgbClr val="FF0000"/>
                </a:solidFill>
              </a:rPr>
              <a:t> requests </a:t>
            </a:r>
            <a:r>
              <a:rPr lang="en-US" altLang="zh-TW" b="1" dirty="0" err="1">
                <a:solidFill>
                  <a:srgbClr val="FF0000"/>
                </a:solidFill>
              </a:rPr>
              <a:t>numpy</a:t>
            </a:r>
            <a:r>
              <a:rPr lang="en-US" altLang="zh-TW" b="1" dirty="0">
                <a:solidFill>
                  <a:srgbClr val="FF0000"/>
                </a:solidFill>
              </a:rPr>
              <a:t> pandas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安裝需要點時間  等它唄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7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A4541D-527A-4782-9848-373E769E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2" y="582208"/>
            <a:ext cx="8325143" cy="43610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24E3F0-56A5-4599-A028-515FBDD502F5}"/>
              </a:ext>
            </a:extLst>
          </p:cNvPr>
          <p:cNvSpPr/>
          <p:nvPr/>
        </p:nvSpPr>
        <p:spPr>
          <a:xfrm>
            <a:off x="4062092" y="1186755"/>
            <a:ext cx="420339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安裝</a:t>
            </a:r>
            <a:r>
              <a:rPr lang="en-US" altLang="zh-TW" b="1" dirty="0" err="1">
                <a:solidFill>
                  <a:srgbClr val="FF0000"/>
                </a:solidFill>
              </a:rPr>
              <a:t>ChromeDriver</a:t>
            </a:r>
            <a:r>
              <a:rPr lang="en-US" altLang="zh-TW" b="1" dirty="0">
                <a:solidFill>
                  <a:srgbClr val="FF0000"/>
                </a:solidFill>
              </a:rPr>
              <a:t> - WebDriver for Chrome</a:t>
            </a:r>
          </a:p>
          <a:p>
            <a:r>
              <a:rPr lang="zh-TW" altLang="en-US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https://chromedriver.chromium.org/downloads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根據你</a:t>
            </a:r>
            <a:r>
              <a:rPr lang="en-US" altLang="zh-TW" b="1" dirty="0">
                <a:solidFill>
                  <a:srgbClr val="FF0000"/>
                </a:solidFill>
              </a:rPr>
              <a:t>chrome</a:t>
            </a:r>
            <a:r>
              <a:rPr lang="zh-TW" altLang="en-US" b="1" dirty="0">
                <a:solidFill>
                  <a:srgbClr val="FF0000"/>
                </a:solidFill>
              </a:rPr>
              <a:t>版本多少，下載相對應的版本</a:t>
            </a:r>
            <a:r>
              <a:rPr lang="en-US" altLang="zh-TW" b="1" dirty="0">
                <a:solidFill>
                  <a:srgbClr val="FF0000"/>
                </a:solidFill>
              </a:rPr>
              <a:t>driver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再來根據你</a:t>
            </a:r>
            <a:r>
              <a:rPr lang="en-US" altLang="zh-TW" b="1" dirty="0">
                <a:solidFill>
                  <a:srgbClr val="FF0000"/>
                </a:solidFill>
              </a:rPr>
              <a:t>OS</a:t>
            </a:r>
            <a:r>
              <a:rPr lang="zh-TW" altLang="en-US" b="1" dirty="0">
                <a:solidFill>
                  <a:srgbClr val="FF0000"/>
                </a:solidFill>
              </a:rPr>
              <a:t>為何，下載相對應</a:t>
            </a:r>
            <a:r>
              <a:rPr lang="en-US" altLang="zh-TW" b="1" dirty="0">
                <a:solidFill>
                  <a:srgbClr val="FF0000"/>
                </a:solidFill>
              </a:rPr>
              <a:t>OS</a:t>
            </a:r>
            <a:r>
              <a:rPr lang="zh-TW" altLang="en-US" b="1" dirty="0">
                <a:solidFill>
                  <a:srgbClr val="FF0000"/>
                </a:solidFill>
              </a:rPr>
              <a:t>的</a:t>
            </a:r>
            <a:r>
              <a:rPr lang="en-US" altLang="zh-TW" b="1" dirty="0">
                <a:solidFill>
                  <a:srgbClr val="FF0000"/>
                </a:solidFill>
              </a:rPr>
              <a:t>driver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PS.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Mac</a:t>
            </a:r>
            <a:r>
              <a:rPr lang="zh-TW" altLang="en-US" b="1" dirty="0">
                <a:solidFill>
                  <a:srgbClr val="FF0000"/>
                </a:solidFill>
              </a:rPr>
              <a:t>我沒測試過，有問題請私訊我！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87F000-78C5-4CEE-AE73-F45F63747E48}"/>
              </a:ext>
            </a:extLst>
          </p:cNvPr>
          <p:cNvSpPr/>
          <p:nvPr/>
        </p:nvSpPr>
        <p:spPr>
          <a:xfrm>
            <a:off x="4683182" y="3498249"/>
            <a:ext cx="3892412" cy="73866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下載並解壓縮後，把</a:t>
            </a:r>
            <a:r>
              <a:rPr lang="en-US" altLang="zh-TW" b="1" dirty="0">
                <a:solidFill>
                  <a:srgbClr val="FF0000"/>
                </a:solidFill>
              </a:rPr>
              <a:t>driver</a:t>
            </a:r>
            <a:r>
              <a:rPr lang="zh-TW" altLang="en-US" b="1" dirty="0">
                <a:solidFill>
                  <a:srgbClr val="FF0000"/>
                </a:solidFill>
              </a:rPr>
              <a:t>檔放置某資料夾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這個資料夾即為</a:t>
            </a:r>
            <a:r>
              <a:rPr lang="en-US" altLang="zh-TW" b="1" dirty="0">
                <a:solidFill>
                  <a:srgbClr val="FF0000"/>
                </a:solidFill>
              </a:rPr>
              <a:t>12/15</a:t>
            </a:r>
            <a:r>
              <a:rPr lang="zh-TW" altLang="en-US" b="1" dirty="0">
                <a:solidFill>
                  <a:srgbClr val="FF0000"/>
                </a:solidFill>
              </a:rPr>
              <a:t>上課</a:t>
            </a:r>
            <a:r>
              <a:rPr lang="en-US" altLang="zh-TW" b="1" dirty="0" err="1">
                <a:solidFill>
                  <a:srgbClr val="FF0000"/>
                </a:solidFill>
              </a:rPr>
              <a:t>py</a:t>
            </a:r>
            <a:r>
              <a:rPr lang="zh-TW" altLang="en-US" b="1" dirty="0">
                <a:solidFill>
                  <a:srgbClr val="FF0000"/>
                </a:solidFill>
              </a:rPr>
              <a:t>檔所放置的資料夾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py</a:t>
            </a:r>
            <a:r>
              <a:rPr lang="zh-TW" altLang="en-US" b="1" dirty="0">
                <a:solidFill>
                  <a:srgbClr val="FF0000"/>
                </a:solidFill>
              </a:rPr>
              <a:t>檔跟</a:t>
            </a:r>
            <a:r>
              <a:rPr lang="en-US" altLang="zh-TW" b="1" dirty="0">
                <a:solidFill>
                  <a:srgbClr val="FF0000"/>
                </a:solidFill>
              </a:rPr>
              <a:t>driver</a:t>
            </a:r>
            <a:r>
              <a:rPr lang="zh-TW" altLang="en-US" b="1" dirty="0">
                <a:solidFill>
                  <a:srgbClr val="FF0000"/>
                </a:solidFill>
              </a:rPr>
              <a:t>檔必須要在同個資料夾裡面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3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8BC02C-60AA-4D89-B363-E53F1214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416619"/>
            <a:ext cx="7285219" cy="4214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683EAD7-B15D-415B-9CD8-AE295FB44943}"/>
              </a:ext>
            </a:extLst>
          </p:cNvPr>
          <p:cNvSpPr/>
          <p:nvPr/>
        </p:nvSpPr>
        <p:spPr>
          <a:xfrm>
            <a:off x="4467068" y="1044832"/>
            <a:ext cx="3657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安裝</a:t>
            </a:r>
            <a:r>
              <a:rPr lang="en-US" altLang="zh-TW" b="1" dirty="0">
                <a:solidFill>
                  <a:srgbClr val="FF0000"/>
                </a:solidFill>
              </a:rPr>
              <a:t>DB Browser for SQLite</a:t>
            </a:r>
          </a:p>
          <a:p>
            <a:r>
              <a:rPr lang="zh-TW" altLang="en-US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https://sqlitebrowser.org/dl/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Mac</a:t>
            </a:r>
            <a:r>
              <a:rPr lang="zh-TW" altLang="en-US" b="1" dirty="0">
                <a:solidFill>
                  <a:srgbClr val="FF0000"/>
                </a:solidFill>
              </a:rPr>
              <a:t>人只要瀏覽器往下滑就能看到下載點囉</a:t>
            </a: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PS.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Mac</a:t>
            </a:r>
            <a:r>
              <a:rPr lang="zh-TW" altLang="en-US" b="1" dirty="0">
                <a:solidFill>
                  <a:srgbClr val="FF0000"/>
                </a:solidFill>
              </a:rPr>
              <a:t>我沒測試過，有問題請私訊我！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ED1228-B874-492A-9ED6-D0953797D81E}"/>
              </a:ext>
            </a:extLst>
          </p:cNvPr>
          <p:cNvSpPr/>
          <p:nvPr/>
        </p:nvSpPr>
        <p:spPr>
          <a:xfrm>
            <a:off x="5473908" y="2946331"/>
            <a:ext cx="2403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Windows</a:t>
            </a:r>
            <a:r>
              <a:rPr lang="zh-TW" altLang="en-US" b="1" dirty="0">
                <a:solidFill>
                  <a:srgbClr val="FF0000"/>
                </a:solidFill>
              </a:rPr>
              <a:t>人可以載</a:t>
            </a:r>
            <a:r>
              <a:rPr lang="en-US" altLang="zh-TW" b="1" dirty="0">
                <a:solidFill>
                  <a:srgbClr val="FF0000"/>
                </a:solidFill>
              </a:rPr>
              <a:t>Standard installer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5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408E87C-4C4D-400B-BF06-E2787129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" y="343174"/>
            <a:ext cx="8626839" cy="462794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4137285" y="2565192"/>
            <a:ext cx="32978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以上東西都就緒後</a:t>
            </a:r>
            <a:r>
              <a:rPr lang="en-US" altLang="zh-TW" b="1" dirty="0">
                <a:solidFill>
                  <a:srgbClr val="FF0000"/>
                </a:solidFill>
              </a:rPr>
              <a:t>……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測試</a:t>
            </a:r>
            <a:r>
              <a:rPr lang="en-US" altLang="zh-TW" b="1" dirty="0" err="1">
                <a:solidFill>
                  <a:srgbClr val="FF0000"/>
                </a:solidFill>
              </a:rPr>
              <a:t>py</a:t>
            </a:r>
            <a:r>
              <a:rPr lang="zh-TW" altLang="en-US" b="1" dirty="0">
                <a:solidFill>
                  <a:srgbClr val="FF0000"/>
                </a:solidFill>
              </a:rPr>
              <a:t>檔：</a:t>
            </a:r>
            <a:r>
              <a:rPr lang="en-US" altLang="zh-TW" b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https://drive.google.com/file/d/1MclL1T67uvW2Yu0bLKBA388PWyLbbx0E/view?usp=sharing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打開</a:t>
            </a:r>
            <a:r>
              <a:rPr lang="en-US" altLang="zh-TW" b="1" dirty="0" err="1">
                <a:solidFill>
                  <a:srgbClr val="FF0000"/>
                </a:solidFill>
              </a:rPr>
              <a:t>py</a:t>
            </a:r>
            <a:r>
              <a:rPr lang="zh-TW" altLang="en-US" b="1" dirty="0">
                <a:solidFill>
                  <a:srgbClr val="FF0000"/>
                </a:solidFill>
              </a:rPr>
              <a:t>檔，</a:t>
            </a:r>
            <a:r>
              <a:rPr lang="en-US" altLang="zh-TW" b="1" dirty="0">
                <a:solidFill>
                  <a:srgbClr val="FF0000"/>
                </a:solidFill>
              </a:rPr>
              <a:t>Run</a:t>
            </a:r>
            <a:r>
              <a:rPr lang="zh-TW" altLang="en-US" b="1" dirty="0">
                <a:solidFill>
                  <a:srgbClr val="FF0000"/>
                </a:solidFill>
              </a:rPr>
              <a:t>看看有沒有問題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只要乖乖地看它順利跑完就好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有問題請私訊我！（特別是</a:t>
            </a:r>
            <a:r>
              <a:rPr lang="en-US" altLang="zh-TW" b="1" dirty="0">
                <a:solidFill>
                  <a:srgbClr val="FF0000"/>
                </a:solidFill>
              </a:rPr>
              <a:t>Mac</a:t>
            </a:r>
            <a:r>
              <a:rPr lang="zh-TW" altLang="en-US" b="1" dirty="0">
                <a:solidFill>
                  <a:srgbClr val="FF0000"/>
                </a:solidFill>
              </a:rPr>
              <a:t>人）</a:t>
            </a:r>
          </a:p>
        </p:txBody>
      </p:sp>
    </p:spTree>
    <p:extLst>
      <p:ext uri="{BB962C8B-B14F-4D97-AF65-F5344CB8AC3E}">
        <p14:creationId xmlns:p14="http://schemas.microsoft.com/office/powerpoint/2010/main" val="196679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34F8C57-EACB-4F74-A50C-39B2E7B00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909" y="969414"/>
            <a:ext cx="3866511" cy="190188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879E9349-D839-41B2-B62B-AA1560A548FF}"/>
              </a:ext>
            </a:extLst>
          </p:cNvPr>
          <p:cNvSpPr txBox="1">
            <a:spLocks/>
          </p:cNvSpPr>
          <p:nvPr/>
        </p:nvSpPr>
        <p:spPr>
          <a:xfrm>
            <a:off x="4638760" y="3041362"/>
            <a:ext cx="3886648" cy="19018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◈"/>
              <a:defRPr sz="30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◆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◇"/>
              <a:defRPr sz="24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⬥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Char char="⬦"/>
              <a:defRPr sz="1800" b="0" i="0" u="none" strike="noStrike" cap="none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Sincerely,</a:t>
            </a:r>
            <a:b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Willy S.W. Fang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NCU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MIS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NTUST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BA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Email: w70024@gmail.com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Line: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willyfang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/ WeChat : 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lebronwilly</a:t>
            </a: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ct val="100000"/>
              <a:buFont typeface="Tinos"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LinkedIn: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linkedin.com/in/</a:t>
            </a:r>
            <a:r>
              <a:rPr kumimoji="0" lang="en-US" altLang="zh-TW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lebronwillyfang</a:t>
            </a: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25212A"/>
                </a:solidFill>
                <a:effectLst/>
                <a:uLnTx/>
                <a:uFillTx/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</a:p>
          <a:p>
            <a:pPr lvl="0" algn="r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TW" sz="1200" b="1" kern="1200" dirty="0" err="1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Github</a:t>
            </a:r>
            <a:r>
              <a:rPr lang="en-US" altLang="zh-TW" sz="12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: github.com/</a:t>
            </a:r>
            <a:r>
              <a:rPr lang="en-US" altLang="zh-TW" sz="1200" b="1" kern="1200" dirty="0" err="1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LeBronWilly</a:t>
            </a:r>
            <a:r>
              <a:rPr lang="en-US" altLang="zh-TW" sz="1200" b="1" kern="1200" dirty="0">
                <a:latin typeface="+mn-lt"/>
                <a:ea typeface="Microsoft Sans Serif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5212A"/>
              </a:solidFill>
              <a:effectLst/>
              <a:uLnTx/>
              <a:uFillTx/>
              <a:latin typeface="+mn-lt"/>
              <a:ea typeface="Microsoft Sans Serif" panose="020B060402020202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862CC2-F5FB-43EE-98B0-7F8840DB1B79}"/>
              </a:ext>
            </a:extLst>
          </p:cNvPr>
          <p:cNvSpPr/>
          <p:nvPr/>
        </p:nvSpPr>
        <p:spPr>
          <a:xfrm>
            <a:off x="3027003" y="277228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</a:rPr>
              <a:t>你有問題，妳要先講！</a:t>
            </a:r>
            <a:endParaRPr lang="zh-TW" alt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239842" y="269822"/>
            <a:ext cx="329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</a:rPr>
              <a:t>12/15</a:t>
            </a:r>
            <a:r>
              <a:rPr lang="zh-TW" altLang="en-US" sz="1800" b="1" dirty="0">
                <a:solidFill>
                  <a:srgbClr val="FF0000"/>
                </a:solidFill>
              </a:rPr>
              <a:t>課前說明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8036AB-B68C-4AF9-BE7B-B3D51E7089EB}"/>
              </a:ext>
            </a:extLst>
          </p:cNvPr>
          <p:cNvSpPr txBox="1"/>
          <p:nvPr/>
        </p:nvSpPr>
        <p:spPr>
          <a:xfrm>
            <a:off x="162875" y="828801"/>
            <a:ext cx="8818250" cy="3875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zh-TW" altLang="en-US" sz="1800" b="1" dirty="0">
                <a:solidFill>
                  <a:schemeClr val="tx1"/>
                </a:solidFill>
              </a:rPr>
              <a:t>這門課為新教材課程，所以你們都是我的實驗品（？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zh-TW" altLang="en-US" sz="1800" b="1" dirty="0">
                <a:solidFill>
                  <a:schemeClr val="tx1"/>
                </a:solidFill>
              </a:rPr>
              <a:t>很累、不想聽、要忙其他事情的人可以做自己的事～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zh-TW" altLang="en-US" sz="1800" b="1" dirty="0">
                <a:solidFill>
                  <a:schemeClr val="tx1"/>
                </a:solidFill>
              </a:rPr>
              <a:t>這門課假設同學們</a:t>
            </a:r>
            <a:r>
              <a:rPr lang="en-US" altLang="zh-TW" sz="1800" b="1" dirty="0">
                <a:solidFill>
                  <a:schemeClr val="tx1"/>
                </a:solidFill>
              </a:rPr>
              <a:t>……</a:t>
            </a:r>
          </a:p>
          <a:p>
            <a:pPr marL="630238" lvl="2" indent="-342900" algn="just">
              <a:lnSpc>
                <a:spcPct val="160000"/>
              </a:lnSpc>
              <a:buFont typeface="+mj-lt"/>
              <a:buAutoNum type="arabicPeriod"/>
            </a:pPr>
            <a:r>
              <a:rPr lang="zh-TW" altLang="en-US" sz="1600" b="1" dirty="0">
                <a:solidFill>
                  <a:schemeClr val="tx1"/>
                </a:solidFill>
              </a:rPr>
              <a:t>熟悉</a:t>
            </a:r>
            <a:r>
              <a:rPr lang="en-US" altLang="zh-TW" sz="1600" b="1" dirty="0">
                <a:solidFill>
                  <a:schemeClr val="tx1"/>
                </a:solidFill>
              </a:rPr>
              <a:t>Basic Python</a:t>
            </a:r>
            <a:r>
              <a:rPr lang="zh-TW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TW" sz="1600" b="1" dirty="0">
                <a:solidFill>
                  <a:schemeClr val="tx1"/>
                </a:solidFill>
              </a:rPr>
              <a:t>Ex. </a:t>
            </a:r>
            <a:r>
              <a:rPr lang="zh-TW" altLang="en-US" sz="1600" b="1" dirty="0">
                <a:solidFill>
                  <a:schemeClr val="tx1"/>
                </a:solidFill>
              </a:rPr>
              <a:t>迴圈、</a:t>
            </a:r>
            <a:r>
              <a:rPr lang="en-US" altLang="zh-TW" sz="1600" b="1" dirty="0">
                <a:solidFill>
                  <a:schemeClr val="tx1"/>
                </a:solidFill>
              </a:rPr>
              <a:t>List</a:t>
            </a:r>
            <a:r>
              <a:rPr lang="zh-TW" altLang="en-US" sz="1600" b="1" dirty="0">
                <a:solidFill>
                  <a:schemeClr val="tx1"/>
                </a:solidFill>
              </a:rPr>
              <a:t>取值等等）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marL="630238" lvl="2" indent="-342900" algn="just">
              <a:lnSpc>
                <a:spcPct val="160000"/>
              </a:lnSpc>
              <a:buFont typeface="+mj-lt"/>
              <a:buAutoNum type="arabicPeriod"/>
            </a:pPr>
            <a:r>
              <a:rPr lang="zh-TW" altLang="en-US" sz="1600" b="1" dirty="0">
                <a:solidFill>
                  <a:schemeClr val="tx1"/>
                </a:solidFill>
              </a:rPr>
              <a:t>對</a:t>
            </a:r>
            <a:r>
              <a:rPr lang="en-US" altLang="zh-TW" sz="1600" b="1" dirty="0">
                <a:solidFill>
                  <a:schemeClr val="tx1"/>
                </a:solidFill>
              </a:rPr>
              <a:t>HTML+CSS</a:t>
            </a:r>
            <a:r>
              <a:rPr lang="zh-TW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</a:rPr>
              <a:t>(12/1)</a:t>
            </a:r>
            <a:r>
              <a:rPr lang="zh-TW" altLang="en-US" sz="1600" b="1" dirty="0">
                <a:solidFill>
                  <a:schemeClr val="tx1"/>
                </a:solidFill>
              </a:rPr>
              <a:t> 有基本的了解（不需熟記標籤和屬性的功用，但了解下網頁架構）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marL="630238" lvl="2" indent="-342900" algn="just">
              <a:lnSpc>
                <a:spcPct val="160000"/>
              </a:lnSpc>
              <a:buFont typeface="+mj-lt"/>
              <a:buAutoNum type="arabicPeriod"/>
            </a:pPr>
            <a:r>
              <a:rPr lang="zh-TW" altLang="en-US" sz="1600" b="1" dirty="0">
                <a:solidFill>
                  <a:schemeClr val="tx1"/>
                </a:solidFill>
              </a:rPr>
              <a:t>對</a:t>
            </a:r>
            <a:r>
              <a:rPr lang="en-US" altLang="zh-TW" sz="1600" b="1" dirty="0">
                <a:solidFill>
                  <a:schemeClr val="tx1"/>
                </a:solidFill>
              </a:rPr>
              <a:t>Web Crawler (12/8)</a:t>
            </a:r>
            <a:r>
              <a:rPr lang="zh-TW" altLang="en-US" sz="1600" b="1" dirty="0">
                <a:solidFill>
                  <a:schemeClr val="tx1"/>
                </a:solidFill>
              </a:rPr>
              <a:t> 有基本的了解（</a:t>
            </a:r>
            <a:r>
              <a:rPr lang="en-US" altLang="zh-TW" sz="1600" b="1" dirty="0">
                <a:solidFill>
                  <a:schemeClr val="tx1"/>
                </a:solidFill>
              </a:rPr>
              <a:t>requests</a:t>
            </a:r>
            <a:r>
              <a:rPr lang="zh-TW" altLang="en-US" sz="1600" b="1" dirty="0">
                <a:solidFill>
                  <a:schemeClr val="tx1"/>
                </a:solidFill>
              </a:rPr>
              <a:t>、</a:t>
            </a:r>
            <a:r>
              <a:rPr lang="en-US" altLang="zh-TW" sz="1600" b="1" dirty="0" err="1">
                <a:solidFill>
                  <a:schemeClr val="tx1"/>
                </a:solidFill>
              </a:rPr>
              <a:t>BeautifulSoup</a:t>
            </a:r>
            <a:r>
              <a:rPr lang="zh-TW" altLang="en-US" sz="1600" b="1" dirty="0">
                <a:solidFill>
                  <a:schemeClr val="tx1"/>
                </a:solidFill>
              </a:rPr>
              <a:t>的方法等等）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zh-TW" altLang="en-US" sz="1800" b="1" dirty="0">
                <a:solidFill>
                  <a:schemeClr val="tx1"/>
                </a:solidFill>
              </a:rPr>
              <a:t>按照前幾週平均上課時間為</a:t>
            </a:r>
            <a:r>
              <a:rPr lang="en-US" altLang="zh-TW" sz="1800" b="1" dirty="0">
                <a:solidFill>
                  <a:schemeClr val="tx1"/>
                </a:solidFill>
              </a:rPr>
              <a:t>1hr~1.5hr</a:t>
            </a:r>
            <a:r>
              <a:rPr lang="zh-TW" altLang="en-US" sz="1800" b="1" dirty="0">
                <a:solidFill>
                  <a:schemeClr val="tx1"/>
                </a:solidFill>
              </a:rPr>
              <a:t>，依情況而定看是否要教完所有內容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zh-TW" altLang="en-US" sz="1800" b="1" dirty="0">
                <a:solidFill>
                  <a:schemeClr val="tx1"/>
                </a:solidFill>
              </a:rPr>
              <a:t>教學程式碼並非為</a:t>
            </a:r>
            <a:r>
              <a:rPr lang="en-US" altLang="zh-TW" sz="1800" b="1" dirty="0">
                <a:solidFill>
                  <a:schemeClr val="tx1"/>
                </a:solidFill>
              </a:rPr>
              <a:t>Best Practice</a:t>
            </a:r>
            <a:r>
              <a:rPr lang="zh-TW" altLang="en-US" sz="1800" b="1" dirty="0">
                <a:solidFill>
                  <a:schemeClr val="tx1"/>
                </a:solidFill>
              </a:rPr>
              <a:t>，課後有興趣的同學可以後續去研究如何去改善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zh-TW" altLang="en-US" sz="1800" b="1" dirty="0">
                <a:solidFill>
                  <a:schemeClr val="tx1"/>
                </a:solidFill>
              </a:rPr>
              <a:t>同學們在課中有遇到困難的地方，請務必向我或</a:t>
            </a:r>
            <a:r>
              <a:rPr lang="en-US" altLang="zh-TW" sz="1800" b="1" dirty="0">
                <a:solidFill>
                  <a:schemeClr val="tx1"/>
                </a:solidFill>
              </a:rPr>
              <a:t>TA</a:t>
            </a:r>
            <a:r>
              <a:rPr lang="zh-TW" altLang="en-US" sz="1800" b="1" dirty="0">
                <a:solidFill>
                  <a:schemeClr val="tx1"/>
                </a:solidFill>
              </a:rPr>
              <a:t>發問！能懂才是最重要的！</a:t>
            </a:r>
            <a:endParaRPr lang="en-US" altLang="zh-TW" sz="18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1265BF-FB1B-47D6-9097-A478DA34F1A8}"/>
              </a:ext>
            </a:extLst>
          </p:cNvPr>
          <p:cNvSpPr/>
          <p:nvPr/>
        </p:nvSpPr>
        <p:spPr>
          <a:xfrm>
            <a:off x="2944904" y="4689012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</a:rPr>
              <a:t>你</a:t>
            </a:r>
            <a:r>
              <a:rPr lang="en-US" altLang="zh-TW" sz="1800" b="1" dirty="0">
                <a:solidFill>
                  <a:srgbClr val="FF0000"/>
                </a:solidFill>
              </a:rPr>
              <a:t>/</a:t>
            </a:r>
            <a:r>
              <a:rPr lang="zh-TW" altLang="en-US" sz="1800" b="1" dirty="0">
                <a:solidFill>
                  <a:srgbClr val="FF0000"/>
                </a:solidFill>
              </a:rPr>
              <a:t>妳有問題，你</a:t>
            </a:r>
            <a:r>
              <a:rPr lang="en-US" altLang="zh-TW" sz="1800" b="1" dirty="0">
                <a:solidFill>
                  <a:srgbClr val="FF0000"/>
                </a:solidFill>
              </a:rPr>
              <a:t>/</a:t>
            </a:r>
            <a:r>
              <a:rPr lang="zh-TW" altLang="en-US" sz="1800" b="1" dirty="0">
                <a:solidFill>
                  <a:srgbClr val="FF0000"/>
                </a:solidFill>
              </a:rPr>
              <a:t>妳要先講！</a:t>
            </a:r>
            <a:endParaRPr lang="en-US" altLang="zh-TW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6B2E4D2-8634-4C3C-94F4-0DDC40A2C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27" y="764205"/>
            <a:ext cx="4365060" cy="40417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329783" y="1611442"/>
            <a:ext cx="269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聽組長的話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記得先安裝好</a:t>
            </a:r>
            <a:r>
              <a:rPr lang="en-US" altLang="zh-TW" b="1" dirty="0">
                <a:solidFill>
                  <a:srgbClr val="FF0000"/>
                </a:solidFill>
              </a:rPr>
              <a:t>Anaconda</a:t>
            </a:r>
            <a:r>
              <a:rPr lang="zh-TW" altLang="en-US" b="1" dirty="0">
                <a:solidFill>
                  <a:srgbClr val="FF0000"/>
                </a:solidFill>
              </a:rPr>
              <a:t>嘿！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7C23E6-2607-4B5F-B21F-2823997CDC1A}"/>
              </a:ext>
            </a:extLst>
          </p:cNvPr>
          <p:cNvSpPr/>
          <p:nvPr/>
        </p:nvSpPr>
        <p:spPr>
          <a:xfrm>
            <a:off x="305000" y="4373955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</a:rPr>
              <a:t>有問題記得要問</a:t>
            </a:r>
            <a:r>
              <a:rPr lang="en-US" altLang="zh-TW" sz="1800" b="1" dirty="0">
                <a:solidFill>
                  <a:srgbClr val="FF0000"/>
                </a:solidFill>
              </a:rPr>
              <a:t>RRRRRRRRRR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3954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142405" y="1828799"/>
            <a:ext cx="368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假如已知有安裝好</a:t>
            </a:r>
            <a:r>
              <a:rPr lang="en-US" altLang="zh-TW" b="1" dirty="0">
                <a:solidFill>
                  <a:srgbClr val="FF0000"/>
                </a:solidFill>
              </a:rPr>
              <a:t>Spyder</a:t>
            </a:r>
            <a:r>
              <a:rPr lang="zh-TW" altLang="en-US" b="1" dirty="0">
                <a:solidFill>
                  <a:srgbClr val="FF0000"/>
                </a:solidFill>
              </a:rPr>
              <a:t>則可略過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zh-TW" altLang="en-US" b="1" dirty="0">
                <a:solidFill>
                  <a:srgbClr val="FF0000"/>
                </a:solidFill>
              </a:rPr>
              <a:t>打開</a:t>
            </a:r>
            <a:r>
              <a:rPr lang="en-US" altLang="zh-TW" b="1" dirty="0">
                <a:solidFill>
                  <a:srgbClr val="FF0000"/>
                </a:solidFill>
              </a:rPr>
              <a:t>Anaconda Navigator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它會比較慢才打開  等它唄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8185424-9019-45AE-B36D-4AAAE9717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58" y="811582"/>
            <a:ext cx="5061289" cy="41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8611427-47B7-49D8-BF7A-4AAC82D9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4" y="743077"/>
            <a:ext cx="7766977" cy="398713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B9B147A-FC1E-4B23-86A7-2B0A3ED8304E}"/>
              </a:ext>
            </a:extLst>
          </p:cNvPr>
          <p:cNvSpPr txBox="1"/>
          <p:nvPr/>
        </p:nvSpPr>
        <p:spPr>
          <a:xfrm>
            <a:off x="5568844" y="3050499"/>
            <a:ext cx="3687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假如有安裝好</a:t>
            </a:r>
            <a:r>
              <a:rPr lang="en-US" altLang="zh-TW" b="1" dirty="0">
                <a:solidFill>
                  <a:srgbClr val="FF0000"/>
                </a:solidFill>
              </a:rPr>
              <a:t>Spyder</a:t>
            </a:r>
            <a:r>
              <a:rPr lang="zh-TW" altLang="en-US" b="1" dirty="0">
                <a:solidFill>
                  <a:srgbClr val="FF0000"/>
                </a:solidFill>
              </a:rPr>
              <a:t>則可略過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zh-TW" altLang="en-US" b="1" dirty="0">
                <a:solidFill>
                  <a:srgbClr val="FF0000"/>
                </a:solidFill>
              </a:rPr>
              <a:t>點選</a:t>
            </a:r>
            <a:r>
              <a:rPr lang="en-US" altLang="zh-TW" b="1" dirty="0">
                <a:solidFill>
                  <a:srgbClr val="FF0000"/>
                </a:solidFill>
              </a:rPr>
              <a:t>Install Spyder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安裝需要點時間  等它唄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CB27AB8-2B96-4C27-B717-4A3549855CBF}"/>
              </a:ext>
            </a:extLst>
          </p:cNvPr>
          <p:cNvSpPr/>
          <p:nvPr/>
        </p:nvSpPr>
        <p:spPr>
          <a:xfrm>
            <a:off x="6685613" y="996846"/>
            <a:ext cx="1304144" cy="147653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05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EC12892-3D39-4FF4-B434-14270A22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419" y="803676"/>
            <a:ext cx="4664401" cy="38076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297199-31A0-4582-B041-6BBC24616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54" t="12263" r="3689" b="6450"/>
          <a:stretch/>
        </p:blipFill>
        <p:spPr>
          <a:xfrm>
            <a:off x="202366" y="597647"/>
            <a:ext cx="3672106" cy="39482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3509571" y="4651212"/>
            <a:ext cx="2124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打開</a:t>
            </a:r>
            <a:r>
              <a:rPr lang="en-US" altLang="zh-TW" b="1" dirty="0">
                <a:solidFill>
                  <a:srgbClr val="FF0000"/>
                </a:solidFill>
              </a:rPr>
              <a:t>Spyder</a:t>
            </a:r>
            <a:r>
              <a:rPr lang="zh-TW" altLang="en-US" b="1" dirty="0">
                <a:solidFill>
                  <a:srgbClr val="FF0000"/>
                </a:solidFill>
              </a:rPr>
              <a:t>～～～～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52D527C-30D6-4AD5-8C9C-4F6C91C7179E}"/>
              </a:ext>
            </a:extLst>
          </p:cNvPr>
          <p:cNvSpPr/>
          <p:nvPr/>
        </p:nvSpPr>
        <p:spPr>
          <a:xfrm>
            <a:off x="2353455" y="803676"/>
            <a:ext cx="1304144" cy="147653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342BA3-1B55-4A98-AFE8-C4194DDD93B8}"/>
              </a:ext>
            </a:extLst>
          </p:cNvPr>
          <p:cNvSpPr txBox="1"/>
          <p:nvPr/>
        </p:nvSpPr>
        <p:spPr>
          <a:xfrm>
            <a:off x="3874472" y="2476680"/>
            <a:ext cx="71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or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7DC64F-DDBC-4537-BF21-8976D610BAB1}"/>
              </a:ext>
            </a:extLst>
          </p:cNvPr>
          <p:cNvSpPr txBox="1"/>
          <p:nvPr/>
        </p:nvSpPr>
        <p:spPr>
          <a:xfrm>
            <a:off x="4958620" y="1526950"/>
            <a:ext cx="25589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solidFill>
                  <a:schemeClr val="tx1"/>
                </a:solidFill>
              </a:rPr>
              <a:t>PS. </a:t>
            </a:r>
            <a:r>
              <a:rPr lang="zh-TW" altLang="en-US" sz="1000" b="1" dirty="0">
                <a:solidFill>
                  <a:schemeClr val="tx1"/>
                </a:solidFill>
              </a:rPr>
              <a:t>這個是我自己額外建立的環境</a:t>
            </a:r>
            <a:endParaRPr lang="en-US" altLang="zh-TW" sz="1000" b="1" dirty="0">
              <a:solidFill>
                <a:schemeClr val="tx1"/>
              </a:solidFill>
            </a:endParaRPr>
          </a:p>
          <a:p>
            <a:r>
              <a:rPr lang="zh-TW" altLang="en-US" sz="1000" b="1" dirty="0">
                <a:solidFill>
                  <a:schemeClr val="tx1"/>
                </a:solidFill>
              </a:rPr>
              <a:t>你們正常只會出現一個</a:t>
            </a:r>
            <a:r>
              <a:rPr lang="en-US" altLang="zh-TW" sz="1000" b="1" dirty="0">
                <a:solidFill>
                  <a:schemeClr val="tx1"/>
                </a:solidFill>
              </a:rPr>
              <a:t>Spyder</a:t>
            </a:r>
            <a:endParaRPr lang="zh-TW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7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1BCB56-F16B-4925-901F-C2BCB21E3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11884" y="62935"/>
            <a:ext cx="8920231" cy="501763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3382298" y="3796973"/>
            <a:ext cx="2379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大致的環境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由於我有經過調整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正常你們擺設不會跟我一樣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98E49C-94FB-4DB3-9CC3-596724E807BB}"/>
              </a:ext>
            </a:extLst>
          </p:cNvPr>
          <p:cNvSpPr txBox="1"/>
          <p:nvPr/>
        </p:nvSpPr>
        <p:spPr>
          <a:xfrm>
            <a:off x="4374147" y="747638"/>
            <a:ext cx="2379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點選這個，可以讓你們自由調整各個視窗的擺設</a:t>
            </a:r>
          </a:p>
        </p:txBody>
      </p:sp>
    </p:spTree>
    <p:extLst>
      <p:ext uri="{BB962C8B-B14F-4D97-AF65-F5344CB8AC3E}">
        <p14:creationId xmlns:p14="http://schemas.microsoft.com/office/powerpoint/2010/main" val="20346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1B3EF4-31E6-465A-89AA-B4E989C4E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0"/>
            <a:ext cx="6172094" cy="34718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B0290C-44C0-4000-BA18-8059D4B3D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2822837" y="1587846"/>
            <a:ext cx="6321163" cy="355565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1806315" y="2600793"/>
            <a:ext cx="3297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諸如此類，看妳們要如何配置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自己覺得舒適就好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或是直接參考我的版型</a:t>
            </a:r>
          </a:p>
        </p:txBody>
      </p:sp>
    </p:spTree>
    <p:extLst>
      <p:ext uri="{BB962C8B-B14F-4D97-AF65-F5344CB8AC3E}">
        <p14:creationId xmlns:p14="http://schemas.microsoft.com/office/powerpoint/2010/main" val="4862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5A7B5D-D11D-43A3-9C4A-4E44BA801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D3FA3-A4DE-4FE4-8D08-4777B3FE077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905D61-04D5-4E39-843F-F7A7EA3A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026826" y="813225"/>
            <a:ext cx="7481740" cy="420847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70FFEA-9456-4CFC-9AA5-1D8CC8A4CA96}"/>
              </a:ext>
            </a:extLst>
          </p:cNvPr>
          <p:cNvSpPr txBox="1"/>
          <p:nvPr/>
        </p:nvSpPr>
        <p:spPr>
          <a:xfrm>
            <a:off x="4572000" y="1699021"/>
            <a:ext cx="3297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配置完了，就再按一次這個鎖定唄</a:t>
            </a:r>
          </a:p>
        </p:txBody>
      </p:sp>
    </p:spTree>
    <p:extLst>
      <p:ext uri="{BB962C8B-B14F-4D97-AF65-F5344CB8AC3E}">
        <p14:creationId xmlns:p14="http://schemas.microsoft.com/office/powerpoint/2010/main" val="42455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学校">
      <a:majorFont>
        <a:latin typeface="Arial"/>
        <a:ea typeface="方正卡通简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9042</TotalTime>
  <Words>770</Words>
  <Application>Microsoft Office PowerPoint</Application>
  <PresentationFormat>如螢幕大小 (16:9)</PresentationFormat>
  <Paragraphs>95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Tinos</vt:lpstr>
      <vt:lpstr>新細明體</vt:lpstr>
      <vt:lpstr>微软雅黑</vt:lpstr>
      <vt:lpstr>Wingdings</vt:lpstr>
      <vt:lpstr>微軟正黑體</vt:lpstr>
      <vt:lpstr>方正卡通简体</vt:lpstr>
      <vt:lpstr>Arial</vt:lpstr>
      <vt:lpstr>Times New Roman</vt:lpstr>
      <vt:lpstr>Microsoft Sans Serif</vt:lpstr>
      <vt:lpstr>Office 主题</vt:lpstr>
      <vt:lpstr>Preparation for 12/15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1 :  Self-Introduction</dc:title>
  <dc:creator>Willy Fang</dc:creator>
  <cp:lastModifiedBy>方聖瑋 (108423020)</cp:lastModifiedBy>
  <cp:revision>338</cp:revision>
  <dcterms:modified xsi:type="dcterms:W3CDTF">2020-12-05T16:48:15Z</dcterms:modified>
</cp:coreProperties>
</file>